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279" r:id="rId2"/>
    <p:sldId id="327" r:id="rId3"/>
    <p:sldId id="376" r:id="rId4"/>
    <p:sldId id="258" r:id="rId5"/>
    <p:sldId id="380" r:id="rId6"/>
    <p:sldId id="257" r:id="rId7"/>
    <p:sldId id="382" r:id="rId8"/>
    <p:sldId id="381" r:id="rId9"/>
    <p:sldId id="310" r:id="rId10"/>
    <p:sldId id="330" r:id="rId11"/>
    <p:sldId id="379" r:id="rId12"/>
    <p:sldId id="365" r:id="rId13"/>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424"/>
    <a:srgbClr val="FDB71A"/>
    <a:srgbClr val="9ED9DC"/>
    <a:srgbClr val="F1FDFF"/>
    <a:srgbClr val="EDDCC4"/>
    <a:srgbClr val="D11947"/>
    <a:srgbClr val="323134"/>
    <a:srgbClr val="1C5073"/>
    <a:srgbClr val="000000"/>
    <a:srgbClr val="004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79"/>
    <p:restoredTop sz="96966"/>
  </p:normalViewPr>
  <p:slideViewPr>
    <p:cSldViewPr snapToGrid="0" showGuides="1">
      <p:cViewPr varScale="1">
        <p:scale>
          <a:sx n="91" d="100"/>
          <a:sy n="91" d="100"/>
        </p:scale>
        <p:origin x="1496" y="528"/>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11/5/24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3239640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material can be found at our GitHub under the ‘Trainings’ repository.</a:t>
            </a:r>
          </a:p>
        </p:txBody>
      </p:sp>
      <p:sp>
        <p:nvSpPr>
          <p:cNvPr id="4" name="Date Placeholder 3"/>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mission is </a:t>
            </a:r>
            <a:r>
              <a:rPr lang="en-US" b="0" i="0" dirty="0">
                <a:solidFill>
                  <a:srgbClr val="FFFFFF"/>
                </a:solidFill>
                <a:effectLst/>
                <a:latin typeface="Google Sans"/>
              </a:rPr>
              <a:t>to improve the survival rates of children with cancer and other catastrophic diseases, worldwide,</a:t>
            </a: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 through the sharing of knowledge, technology and organizational skills</a:t>
            </a:r>
            <a:r>
              <a:rPr lang="en-US" b="0" i="0" dirty="0">
                <a:solidFill>
                  <a:srgbClr val="E8E8E8"/>
                </a:solidFill>
                <a:effectLst/>
                <a:latin typeface="Google Sans"/>
              </a:rPr>
              <a:t>. Our vision is that every child diagnosed with cancer or another catastrophic disease has access to quality care and treatment.</a:t>
            </a:r>
          </a:p>
          <a:p>
            <a:pPr>
              <a:lnSpc>
                <a:spcPct val="150000"/>
              </a:lnSpc>
            </a:pPr>
            <a:endParaRPr lang="en-US" sz="1800" b="0" i="0" dirty="0">
              <a:solidFill>
                <a:srgbClr val="E8E8E8"/>
              </a:solidFill>
              <a:effectLst/>
              <a:latin typeface="Google Sans"/>
            </a:endParaRPr>
          </a:p>
          <a:p>
            <a:pPr>
              <a:lnSpc>
                <a:spcPct val="150000"/>
              </a:lnSpc>
            </a:pPr>
            <a:r>
              <a:rPr lang="en-US" sz="1800" dirty="0"/>
              <a:t>Appropriate behavior includes but is not limited to:</a:t>
            </a:r>
            <a:endParaRPr lang="en-US" sz="1800" b="0" dirty="0">
              <a:effectLst/>
            </a:endParaRP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467466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B087-D0F6-F86B-9C99-338CA6F16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45629-46FB-BFD0-69F8-39B51904E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1D1AC2-0039-6D00-F987-9D26EAA980B1}"/>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0" i="0" dirty="0">
                <a:solidFill>
                  <a:srgbClr val="DEE2E6"/>
                </a:solidFill>
                <a:effectLst/>
                <a:latin typeface="Mulish"/>
              </a:rPr>
              <a:t>In software development, and specifically, in the context of cancer informatics, we deal with very complex projects that often utilize multiple omics data which in turn need sophisticated algorithms and pipelines for data analysis and interpretation.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b="0" i="0" dirty="0">
              <a:solidFill>
                <a:srgbClr val="DEE2E6"/>
              </a:solidFill>
              <a:effectLst/>
              <a:latin typeface="Mulish"/>
            </a:endParaRP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documentation helps users understand how to use software tools, datasets, and workflows. It facilitates reproducibility and enables collaboration among researchers.</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Automating repetitive tasks can save time and reduce human error.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Containers allow for versioning and accessibility, and keep updated software versions.</a:t>
            </a:r>
          </a:p>
          <a:p>
            <a:endParaRPr lang="en-US" dirty="0"/>
          </a:p>
          <a:p>
            <a:endParaRPr lang="en-US" dirty="0"/>
          </a:p>
        </p:txBody>
      </p:sp>
      <p:sp>
        <p:nvSpPr>
          <p:cNvPr id="4" name="Date Placeholder 3">
            <a:extLst>
              <a:ext uri="{FF2B5EF4-FFF2-40B4-BE49-F238E27FC236}">
                <a16:creationId xmlns:a16="http://schemas.microsoft.com/office/drawing/2014/main" id="{FF2134FE-F955-1AC2-A857-7D70C60EDC1E}"/>
              </a:ext>
            </a:extLst>
          </p:cNvPr>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a:extLst>
              <a:ext uri="{FF2B5EF4-FFF2-40B4-BE49-F238E27FC236}">
                <a16:creationId xmlns:a16="http://schemas.microsoft.com/office/drawing/2014/main" id="{0B895627-48BB-69B6-1864-752BB0C033F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BA6D1BD-961B-CB3E-4392-C082F188B05B}"/>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723116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My personal journey with reproducibility and appreciating its great power has been started and challenged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11/5/24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1128746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4.gif"/></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4.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5720" y="4163218"/>
            <a:ext cx="9873547" cy="1787526"/>
          </a:xfrm>
        </p:spPr>
        <p:txBody>
          <a:bodyPr>
            <a:noAutofit/>
          </a:bodyPr>
          <a:lstStyle/>
          <a:p>
            <a:pPr algn="ctr">
              <a:spcBef>
                <a:spcPts val="0"/>
              </a:spcBef>
            </a:pPr>
            <a:r>
              <a:rPr lang="en-US" sz="3600" dirty="0">
                <a:latin typeface="+mj-lt"/>
                <a:cs typeface="Calibri" panose="020F0502020204030204" pitchFamily="34" charset="0"/>
              </a:rPr>
              <a:t>Single cell RNA Seq Snap workflow (</a:t>
            </a: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a:t>
            </a:r>
            <a:r>
              <a:rPr lang="en-US" dirty="0">
                <a:solidFill>
                  <a:srgbClr val="FF0000"/>
                </a:solidFill>
              </a:rPr>
              <a:t>XX</a:t>
            </a:r>
            <a:r>
              <a:rPr lang="en-US" dirty="0"/>
              <a:t>,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327343"/>
          </a:xfrm>
        </p:spPr>
        <p:txBody>
          <a:bodyPr/>
          <a:lstStyle/>
          <a:p>
            <a:r>
              <a:rPr lang="en-US" sz="2400" u="sng" kern="100" dirty="0">
                <a:solidFill>
                  <a:srgbClr val="0000FF"/>
                </a:solidFill>
                <a:effectLst/>
                <a:latin typeface="Arial" panose="020B0604020202020204" pitchFamily="34" charset="0"/>
                <a:ea typeface="Aptos" panose="020B0004020202020204" pitchFamily="34" charset="0"/>
                <a:cs typeface="Arial" panose="020B0604020202020204" pitchFamily="34" charset="0"/>
              </a:rPr>
              <a:t>…..</a:t>
            </a:r>
            <a:endParaRPr lang="en-US" sz="2400" i="0" u="none" strike="noStrike" dirty="0">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Tree>
    <p:extLst>
      <p:ext uri="{BB962C8B-B14F-4D97-AF65-F5344CB8AC3E}">
        <p14:creationId xmlns:p14="http://schemas.microsoft.com/office/powerpoint/2010/main" val="2640309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5A224F09-6AF2-C126-66D4-F2928F62E80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11</a:t>
            </a:fld>
            <a:endParaRPr lang="en-US"/>
          </a:p>
        </p:txBody>
      </p:sp>
      <p:pic>
        <p:nvPicPr>
          <p:cNvPr id="2" name="Picture 8" descr="13,000+ Animal Asking Question Stock Photos, Pictures &amp; Royalty-Free Images  - iStock | Animal raising hand">
            <a:extLst>
              <a:ext uri="{FF2B5EF4-FFF2-40B4-BE49-F238E27FC236}">
                <a16:creationId xmlns:a16="http://schemas.microsoft.com/office/drawing/2014/main" id="{5BDA5806-B0DE-4B57-1E17-F7CB205A8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753"/>
          <a:stretch/>
        </p:blipFill>
        <p:spPr bwMode="auto">
          <a:xfrm>
            <a:off x="2227029" y="1485900"/>
            <a:ext cx="13833943" cy="7315200"/>
          </a:xfrm>
          <a:prstGeom prst="rect">
            <a:avLst/>
          </a:prstGeom>
          <a:solidFill>
            <a:srgbClr val="FFFFFF"/>
          </a:solidFill>
        </p:spPr>
      </p:pic>
    </p:spTree>
    <p:extLst>
      <p:ext uri="{BB962C8B-B14F-4D97-AF65-F5344CB8AC3E}">
        <p14:creationId xmlns:p14="http://schemas.microsoft.com/office/powerpoint/2010/main" val="40424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12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Repo</a:t>
            </a:r>
          </a:p>
          <a:p>
            <a:r>
              <a:rPr lang="en-US" sz="2800" dirty="0"/>
              <a:t>Best Practices for automation and reproducibility: </a:t>
            </a:r>
          </a:p>
          <a:p>
            <a:pPr lvl="2" indent="-514350">
              <a:buFont typeface="+mj-lt"/>
              <a:buAutoNum type="alphaLcParenR"/>
            </a:pPr>
            <a:r>
              <a:rPr lang="en-US" sz="2800" dirty="0">
                <a:solidFill>
                  <a:schemeClr val="bg1"/>
                </a:solidFill>
              </a:rPr>
              <a:t>documentation and usability,</a:t>
            </a:r>
          </a:p>
          <a:p>
            <a:pPr lvl="2" indent="-514350">
              <a:buFont typeface="+mj-lt"/>
              <a:buAutoNum type="alphaLcParenR"/>
            </a:pPr>
            <a:r>
              <a:rPr lang="en-US" sz="2800" dirty="0">
                <a:solidFill>
                  <a:schemeClr val="bg1"/>
                </a:solidFill>
              </a:rPr>
              <a:t>automation, and</a:t>
            </a:r>
          </a:p>
          <a:p>
            <a:pPr lvl="2" indent="-514350">
              <a:buFont typeface="+mj-lt"/>
              <a:buAutoNum type="alphaLcParenR"/>
            </a:pPr>
            <a:r>
              <a:rPr lang="en-US" sz="2800" dirty="0">
                <a:solidFill>
                  <a:schemeClr val="bg1"/>
                </a:solidFill>
              </a:rPr>
              <a:t>containers</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85800" y="548641"/>
            <a:ext cx="16878300" cy="1402990"/>
          </a:xfrm>
        </p:spPr>
        <p:txBody>
          <a:bodyPr/>
          <a:lstStyle/>
          <a:p>
            <a:r>
              <a:rPr lang="en-US" sz="3600" dirty="0"/>
              <a:t>Best practices for reproducibility 🎉</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3F3156B0-D115-EAB7-1251-1FE3E7FA2F9E}"/>
              </a:ext>
            </a:extLst>
          </p:cNvPr>
          <p:cNvSpPr txBox="1"/>
          <p:nvPr/>
        </p:nvSpPr>
        <p:spPr>
          <a:xfrm>
            <a:off x="1422400" y="2691370"/>
            <a:ext cx="99568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Make an outline</a:t>
            </a:r>
          </a:p>
          <a:p>
            <a:pPr marL="285750" indent="-285750">
              <a:buFont typeface="Arial" panose="020B0604020202020204" pitchFamily="34" charset="0"/>
              <a:buChar char="•"/>
            </a:pPr>
            <a:r>
              <a:rPr lang="en-US" sz="2000" dirty="0"/>
              <a:t>What is the snap pipeline</a:t>
            </a:r>
          </a:p>
          <a:p>
            <a:pPr marL="285750" indent="-285750">
              <a:buFont typeface="Arial" panose="020B0604020202020204" pitchFamily="34" charset="0"/>
              <a:buChar char="•"/>
            </a:pPr>
            <a:r>
              <a:rPr lang="en-US" sz="2000" dirty="0"/>
              <a:t>Where it is available, how to download, how to </a:t>
            </a:r>
            <a:r>
              <a:rPr lang="en-US" sz="2000" dirty="0" err="1"/>
              <a:t>uset</a:t>
            </a:r>
            <a:r>
              <a:rPr lang="en-US" sz="2000" dirty="0"/>
              <a:t> he container</a:t>
            </a:r>
          </a:p>
          <a:p>
            <a:pPr marL="285750" indent="-285750">
              <a:buFont typeface="Arial" panose="020B0604020202020204" pitchFamily="34" charset="0"/>
              <a:buChar char="•"/>
            </a:pPr>
            <a:r>
              <a:rPr lang="en-US" sz="2000" dirty="0"/>
              <a:t>Code review process: test-dataset – validation phase will follow with human and </a:t>
            </a:r>
            <a:r>
              <a:rPr lang="en-US" sz="2000" dirty="0" err="1"/>
              <a:t>pdx</a:t>
            </a:r>
            <a:r>
              <a:rPr lang="en-US" sz="2000" dirty="0"/>
              <a:t> experiment</a:t>
            </a:r>
          </a:p>
          <a:p>
            <a:pPr marL="285750" indent="-285750">
              <a:buFont typeface="Arial" panose="020B0604020202020204" pitchFamily="34" charset="0"/>
              <a:buChar char="•"/>
            </a:pPr>
            <a:r>
              <a:rPr lang="en-US" sz="2000" dirty="0"/>
              <a:t>What do I want o show them during the workshop? Modules, scope of module, method(s), results, plots, reports: how do these looks like</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433234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Overview of Tools and Methods in the Repo</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6</a:t>
            </a:fld>
            <a:endParaRPr lang="en-US"/>
          </a:p>
        </p:txBody>
      </p:sp>
    </p:spTree>
    <p:extLst>
      <p:ext uri="{BB962C8B-B14F-4D97-AF65-F5344CB8AC3E}">
        <p14:creationId xmlns:p14="http://schemas.microsoft.com/office/powerpoint/2010/main" val="3439106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Best practices for reproducibility 🎉</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Free business and finance icons">
            <a:extLst>
              <a:ext uri="{FF2B5EF4-FFF2-40B4-BE49-F238E27FC236}">
                <a16:creationId xmlns:a16="http://schemas.microsoft.com/office/drawing/2014/main" id="{B52E1F75-628A-485C-B352-F545952D0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ocker Vector SVG Icon (4) - SVG Repo">
            <a:extLst>
              <a:ext uri="{FF2B5EF4-FFF2-40B4-BE49-F238E27FC236}">
                <a16:creationId xmlns:a16="http://schemas.microsoft.com/office/drawing/2014/main" id="{63EBF76B-F29D-7AA7-B009-F667BD74E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F9A5D23D-E322-A6BD-5932-3693B85C4C91}"/>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DE2D6AB-4772-F4E4-5F51-26C08153D0FE}"/>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42CC96-CAB2-BB41-0264-21CF8F83F862}"/>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44563D2-B8CD-1392-D153-2635C1D26F25}"/>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9" name="Left Brace 18">
            <a:extLst>
              <a:ext uri="{FF2B5EF4-FFF2-40B4-BE49-F238E27FC236}">
                <a16:creationId xmlns:a16="http://schemas.microsoft.com/office/drawing/2014/main" id="{82A1323F-8513-673B-4BCE-EA4305198688}"/>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83EBE191-B987-4ABB-86DD-6EE535F1E57F}"/>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30D4BF7B-8B9A-8BB4-D4BE-94B844407B53}"/>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C87B080-4062-2373-C3D2-9B9F20F2C460}"/>
              </a:ext>
            </a:extLst>
          </p:cNvPr>
          <p:cNvCxnSpPr>
            <a:cxnSpLocks/>
            <a:stCxn id="14" idx="6"/>
            <a:endCxn id="15"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C512C9-10DE-2559-9228-FE8B54620C54}"/>
              </a:ext>
            </a:extLst>
          </p:cNvPr>
          <p:cNvCxnSpPr>
            <a:cxnSpLocks/>
            <a:stCxn id="15" idx="6"/>
            <a:endCxn id="16"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E442F9-6005-DD5E-CF62-7CE3D1D9C087}"/>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6" name="TextBox 25">
            <a:extLst>
              <a:ext uri="{FF2B5EF4-FFF2-40B4-BE49-F238E27FC236}">
                <a16:creationId xmlns:a16="http://schemas.microsoft.com/office/drawing/2014/main" id="{C242D52B-1CC8-5121-5C6A-F4C06773A415}"/>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7" name="Picture 2">
            <a:extLst>
              <a:ext uri="{FF2B5EF4-FFF2-40B4-BE49-F238E27FC236}">
                <a16:creationId xmlns:a16="http://schemas.microsoft.com/office/drawing/2014/main" id="{EDBB7A8B-C5F1-FCC3-B9CA-E2EA248B8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34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15E98-AAF2-1643-5FAB-CCE4F613B4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AD2889F-2027-471B-31EF-C5E6EE67A0AF}"/>
              </a:ext>
            </a:extLst>
          </p:cNvPr>
          <p:cNvSpPr>
            <a:spLocks noGrp="1"/>
          </p:cNvSpPr>
          <p:nvPr>
            <p:ph type="title"/>
          </p:nvPr>
        </p:nvSpPr>
        <p:spPr>
          <a:xfrm>
            <a:off x="685800" y="548641"/>
            <a:ext cx="16878300" cy="1402990"/>
          </a:xfrm>
        </p:spPr>
        <p:txBody>
          <a:bodyPr/>
          <a:lstStyle/>
          <a:p>
            <a:r>
              <a:rPr lang="en-US" sz="3600" dirty="0"/>
              <a:t>Reviewing Results, Plots, and Reports</a:t>
            </a:r>
          </a:p>
        </p:txBody>
      </p:sp>
      <p:sp>
        <p:nvSpPr>
          <p:cNvPr id="12" name="Slide Number Placeholder 3">
            <a:extLst>
              <a:ext uri="{FF2B5EF4-FFF2-40B4-BE49-F238E27FC236}">
                <a16:creationId xmlns:a16="http://schemas.microsoft.com/office/drawing/2014/main" id="{4F31DA62-0FEA-14A0-3452-1A1537732D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spTree>
    <p:extLst>
      <p:ext uri="{BB962C8B-B14F-4D97-AF65-F5344CB8AC3E}">
        <p14:creationId xmlns:p14="http://schemas.microsoft.com/office/powerpoint/2010/main" val="2650446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pPr marL="0" indent="0">
              <a:buNone/>
            </a:pPr>
            <a:r>
              <a:rPr lang="en-US" sz="4000" b="1" dirty="0"/>
              <a:t>….</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921560" y="1870905"/>
            <a:ext cx="16680640" cy="8365599"/>
          </a:xfrm>
        </p:spPr>
        <p:txBody>
          <a:bodyPr/>
          <a:lstStyle/>
          <a:p>
            <a:r>
              <a:rPr lang="en-US" sz="1200" dirty="0">
                <a:solidFill>
                  <a:schemeClr val="tx1"/>
                </a:solidFill>
              </a:rPr>
              <a:t>1. Overview of Tools and Methods in the Repo</a:t>
            </a:r>
          </a:p>
          <a:p>
            <a:r>
              <a:rPr lang="en-US" sz="1200" dirty="0">
                <a:solidFill>
                  <a:schemeClr val="tx1"/>
                </a:solidFill>
              </a:rPr>
              <a:t>Introduction to Key Tools: Start by briefly explaining the tools available in the repository for testing and code review. This could include things like linters, testing frameworks (e.g., </a:t>
            </a:r>
            <a:r>
              <a:rPr lang="en-US" sz="1200" dirty="0" err="1">
                <a:solidFill>
                  <a:schemeClr val="tx1"/>
                </a:solidFill>
              </a:rPr>
              <a:t>pytest</a:t>
            </a:r>
            <a:r>
              <a:rPr lang="en-US" sz="1200" dirty="0">
                <a:solidFill>
                  <a:schemeClr val="tx1"/>
                </a:solidFill>
              </a:rPr>
              <a:t>, JUnit), static analysis tools, and coverage analyzers.</a:t>
            </a:r>
          </a:p>
          <a:p>
            <a:r>
              <a:rPr lang="en-US" sz="1200" dirty="0">
                <a:solidFill>
                  <a:schemeClr val="tx1"/>
                </a:solidFill>
              </a:rPr>
              <a:t>How the Tools Integrate: Discuss how these tools are integrated into the codebase. For example, whether they are part of the CI/CD pipeline, triggered manually, or run locally by developers before submitting changes.</a:t>
            </a:r>
          </a:p>
          <a:p>
            <a:r>
              <a:rPr lang="en-US" sz="1200" dirty="0">
                <a:solidFill>
                  <a:schemeClr val="tx1"/>
                </a:solidFill>
              </a:rPr>
              <a:t>2. Testing Methods</a:t>
            </a:r>
          </a:p>
          <a:p>
            <a:r>
              <a:rPr lang="en-US" sz="1200" dirty="0">
                <a:solidFill>
                  <a:schemeClr val="tx1"/>
                </a:solidFill>
              </a:rPr>
              <a:t>Types of Tests: Break down the types of tests being run (unit tests, integration tests, functional tests, etc.).</a:t>
            </a:r>
          </a:p>
          <a:p>
            <a:r>
              <a:rPr lang="en-US" sz="1200" dirty="0">
                <a:solidFill>
                  <a:schemeClr val="tx1"/>
                </a:solidFill>
              </a:rPr>
              <a:t>Automated vs Manual Testing: Highlight the difference between automated tests (e.g., unit tests) and manual testing methods that may be required during the code review process.</a:t>
            </a:r>
          </a:p>
          <a:p>
            <a:r>
              <a:rPr lang="en-US" sz="1200" dirty="0">
                <a:solidFill>
                  <a:schemeClr val="tx1"/>
                </a:solidFill>
              </a:rPr>
              <a:t>Code Coverage: Walk through how coverage reports are generated and interpreted to ensure that the codebase is thoroughly tested.</a:t>
            </a:r>
          </a:p>
          <a:p>
            <a:r>
              <a:rPr lang="en-US" sz="1200" dirty="0">
                <a:solidFill>
                  <a:schemeClr val="tx1"/>
                </a:solidFill>
              </a:rPr>
              <a:t>3. Reviewing Results and Reports</a:t>
            </a:r>
          </a:p>
          <a:p>
            <a:r>
              <a:rPr lang="en-US" sz="1200" dirty="0">
                <a:solidFill>
                  <a:schemeClr val="tx1"/>
                </a:solidFill>
              </a:rPr>
              <a:t>Test Results: Show how to interpret the output from test runs. This may include interpreting pass/fail statuses, error messages, and performance metrics.</a:t>
            </a:r>
          </a:p>
          <a:p>
            <a:r>
              <a:rPr lang="en-US" sz="1200" dirty="0">
                <a:solidFill>
                  <a:schemeClr val="tx1"/>
                </a:solidFill>
              </a:rPr>
              <a:t>Code Quality Reports: If you’re using static analysis tools, discuss how the reports are generated, what they highlight (e.g., potential bugs, security vulnerabilities, code smells), and how they help during code reviews.</a:t>
            </a:r>
          </a:p>
          <a:p>
            <a:r>
              <a:rPr lang="en-US" sz="1200" dirty="0">
                <a:solidFill>
                  <a:schemeClr val="tx1"/>
                </a:solidFill>
              </a:rPr>
              <a:t>Visualizations and Plots: If the repo generates any graphical outputs (e.g., test coverage plots, performance graphs), demonstrate how to read and interpret these visualizations. Discuss the importance of such plots in ensuring the code’s health.</a:t>
            </a:r>
          </a:p>
          <a:p>
            <a:r>
              <a:rPr lang="en-US" sz="1200" dirty="0">
                <a:solidFill>
                  <a:schemeClr val="tx1"/>
                </a:solidFill>
              </a:rPr>
              <a:t>4. Best Practices for Code Reviews</a:t>
            </a:r>
          </a:p>
          <a:p>
            <a:r>
              <a:rPr lang="en-US" sz="1200" dirty="0">
                <a:solidFill>
                  <a:schemeClr val="tx1"/>
                </a:solidFill>
              </a:rPr>
              <a:t>Automated Review Tools: Highlight any tools in the repo that automate part of the code review process, such as linters or security scanners, and how they can assist in early detection of issues.</a:t>
            </a:r>
          </a:p>
          <a:p>
            <a:r>
              <a:rPr lang="en-US" sz="1200" dirty="0">
                <a:solidFill>
                  <a:schemeClr val="tx1"/>
                </a:solidFill>
              </a:rPr>
              <a:t>Manual Review Techniques: Emphasize the importance of reviewing the code manually even after automated tests pass. Provide guidance on what to look for (e.g., clarity, maintainability, and adherence to coding standards).</a:t>
            </a:r>
          </a:p>
          <a:p>
            <a:r>
              <a:rPr lang="en-US" sz="1200" dirty="0">
                <a:solidFill>
                  <a:schemeClr val="tx1"/>
                </a:solidFill>
              </a:rPr>
              <a:t>Collaboration: Discuss how the results from tools and testing can inform collaborative discussions during the review phase. Encourage reviewers to focus on constructive feedback that improves both the functionality and quality of the code.</a:t>
            </a:r>
          </a:p>
          <a:p>
            <a:r>
              <a:rPr lang="en-US" sz="1200" dirty="0">
                <a:solidFill>
                  <a:schemeClr val="tx1"/>
                </a:solidFill>
              </a:rPr>
              <a:t>5. Addressing Common Pitfalls</a:t>
            </a:r>
          </a:p>
          <a:p>
            <a:r>
              <a:rPr lang="en-US" sz="1200" dirty="0">
                <a:solidFill>
                  <a:schemeClr val="tx1"/>
                </a:solidFill>
              </a:rPr>
              <a:t>Misinterpreting Test Results: Explain common mistakes that developers might make when interpreting test results and how to avoid them.</a:t>
            </a:r>
          </a:p>
          <a:p>
            <a:r>
              <a:rPr lang="en-US" sz="1200" dirty="0">
                <a:solidFill>
                  <a:schemeClr val="tx1"/>
                </a:solidFill>
              </a:rPr>
              <a:t>Overlooking Test Coverage Gaps: Address the risks of relying too heavily on test coverage percentage without considering the quality of the tests themselves.</a:t>
            </a:r>
          </a:p>
          <a:p>
            <a:r>
              <a:rPr lang="en-US" sz="1200" dirty="0">
                <a:solidFill>
                  <a:schemeClr val="tx1"/>
                </a:solidFill>
              </a:rPr>
              <a:t>6. Q&amp;A and Hands-On Demos</a:t>
            </a:r>
          </a:p>
          <a:p>
            <a:r>
              <a:rPr lang="en-US" sz="1200" dirty="0">
                <a:solidFill>
                  <a:schemeClr val="tx1"/>
                </a:solidFill>
              </a:rPr>
              <a:t>Live Walkthrough: If possible, walk the attendees through some real examples of results from the testing phase, showing how the tools have flagged issues, and discuss how to address them.</a:t>
            </a:r>
          </a:p>
          <a:p>
            <a:r>
              <a:rPr lang="en-US" sz="1200" dirty="0">
                <a:solidFill>
                  <a:schemeClr val="tx1"/>
                </a:solidFill>
              </a:rPr>
              <a:t>Interactive Discussion: Allow time for participants to ask questions or share their experiences with the tools and methods used in the repo.</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spTree>
    <p:extLst>
      <p:ext uri="{BB962C8B-B14F-4D97-AF65-F5344CB8AC3E}">
        <p14:creationId xmlns:p14="http://schemas.microsoft.com/office/powerpoint/2010/main" val="694266059"/>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21657</TotalTime>
  <Words>1408</Words>
  <Application>Microsoft Macintosh PowerPoint</Application>
  <PresentationFormat>Custom</PresentationFormat>
  <Paragraphs>160</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-apple-system</vt:lpstr>
      <vt:lpstr>Arial</vt:lpstr>
      <vt:lpstr>Calibri</vt:lpstr>
      <vt:lpstr>Google Sans</vt:lpstr>
      <vt:lpstr>Mulish</vt:lpstr>
      <vt:lpstr>Roboto</vt:lpstr>
      <vt:lpstr>ui-sans-serif</vt:lpstr>
      <vt:lpstr>StJudePPT</vt:lpstr>
      <vt:lpstr>PowerPoint Presentation</vt:lpstr>
      <vt:lpstr>Bioinformatics core, Department of Developmental Neurobiology </vt:lpstr>
      <vt:lpstr>Code of Conduct</vt:lpstr>
      <vt:lpstr>Learning Objectives</vt:lpstr>
      <vt:lpstr>Best practices for reproducibility 🎉</vt:lpstr>
      <vt:lpstr>Overview of Tools and Methods in the Repo</vt:lpstr>
      <vt:lpstr>Best practices for reproducibility 🎉</vt:lpstr>
      <vt:lpstr>Reviewing Results, Plots, and Reports</vt:lpstr>
      <vt:lpstr>….</vt:lpstr>
      <vt:lpstr>More resources 🎉</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418</cp:revision>
  <cp:lastPrinted>2024-10-09T20:17:08Z</cp:lastPrinted>
  <dcterms:created xsi:type="dcterms:W3CDTF">2023-11-09T14:55:27Z</dcterms:created>
  <dcterms:modified xsi:type="dcterms:W3CDTF">2024-11-06T16:17:01Z</dcterms:modified>
</cp:coreProperties>
</file>